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embeddedFontLst>
    <p:embeddedFont>
      <p:font typeface="Georgia" panose="02040502050405020303" pitchFamily="18" charset="0"/>
      <p:regular r:id="rId12"/>
      <p:bold r:id="rId13"/>
      <p:italic r:id="rId14"/>
    </p:embeddedFont>
    <p:embeddedFont>
      <p:font typeface="Play" pitchFamily="2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gNrs35tQVdXOM7D389mweGRnAn/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ff20954e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31ff20954e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27928752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27928752e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327928752e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2022986cd5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32022986cd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838d0645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2838d06458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32838d06458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838d0645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2838d06458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32838d06458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8196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838d064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838d0645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32838d0645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2838d06458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2838d06458_1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32838d06458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3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12263612" cy="689828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0" y="1"/>
            <a:ext cx="12263611" cy="6898282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13" descr="A white letter on a black background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51224" y="185738"/>
            <a:ext cx="2081208" cy="27146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ff20954e6_0_1"/>
          <p:cNvSpPr/>
          <p:nvPr/>
        </p:nvSpPr>
        <p:spPr>
          <a:xfrm>
            <a:off x="6071375" y="576300"/>
            <a:ext cx="6120600" cy="6281700"/>
          </a:xfrm>
          <a:prstGeom prst="rect">
            <a:avLst/>
          </a:prstGeom>
          <a:solidFill>
            <a:srgbClr val="146374">
              <a:alpha val="34900"/>
            </a:srgbClr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g31ff20954e6_0_1"/>
          <p:cNvSpPr txBox="1"/>
          <p:nvPr/>
        </p:nvSpPr>
        <p:spPr>
          <a:xfrm>
            <a:off x="6498025" y="2346525"/>
            <a:ext cx="50856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0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Building an Efficient ETL Pipeline for Property Records in Real Estate using PostgresSQL Database for Zipco Real Estate Agency </a:t>
            </a:r>
            <a:endParaRPr sz="2000" b="1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8" name="Google Shape;98;g31ff20954e6_0_1"/>
          <p:cNvSpPr/>
          <p:nvPr/>
        </p:nvSpPr>
        <p:spPr>
          <a:xfrm>
            <a:off x="7547625" y="5359425"/>
            <a:ext cx="4183500" cy="707700"/>
          </a:xfrm>
          <a:prstGeom prst="rect">
            <a:avLst/>
          </a:prstGeom>
          <a:noFill/>
          <a:ln w="9525" cap="flat" cmpd="sng">
            <a:solidFill>
              <a:srgbClr val="5ECB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Data Engineering Consultant: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i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Adedamola</a:t>
            </a:r>
            <a:r>
              <a:rPr lang="en-GB" sz="2000" b="1" i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GB" sz="2000" b="1" i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Oyetayo</a:t>
            </a:r>
            <a:endParaRPr sz="2000" i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99" name="Google Shape;99;g31ff20954e6_0_1"/>
          <p:cNvPicPr preferRelativeResize="0"/>
          <p:nvPr/>
        </p:nvPicPr>
        <p:blipFill rotWithShape="1">
          <a:blip r:embed="rId3">
            <a:alphaModFix/>
          </a:blip>
          <a:srcRect l="10997" r="11005"/>
          <a:stretch/>
        </p:blipFill>
        <p:spPr>
          <a:xfrm>
            <a:off x="0" y="729100"/>
            <a:ext cx="6120602" cy="612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7928752e1_0_0"/>
          <p:cNvSpPr txBox="1">
            <a:spLocks noGrp="1"/>
          </p:cNvSpPr>
          <p:nvPr>
            <p:ph type="title" idx="4294967295"/>
          </p:nvPr>
        </p:nvSpPr>
        <p:spPr>
          <a:xfrm>
            <a:off x="202821" y="2575525"/>
            <a:ext cx="3218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2A40D"/>
                </a:solidFill>
                <a:latin typeface="Georgia"/>
                <a:ea typeface="Georgia"/>
                <a:cs typeface="Georgia"/>
                <a:sym typeface="Georgia"/>
              </a:rPr>
              <a:t>Business Problems: </a:t>
            </a:r>
            <a:endParaRPr sz="2000" b="1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6" name="Google Shape;106;g327928752e1_0_0"/>
          <p:cNvSpPr/>
          <p:nvPr/>
        </p:nvSpPr>
        <p:spPr>
          <a:xfrm>
            <a:off x="3315875" y="3178800"/>
            <a:ext cx="5245500" cy="8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60925" rIns="120000" bIns="609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5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		 	 	 		</a:t>
            </a:r>
            <a:endParaRPr sz="1500" b="1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5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At Zipco Real Estate Agency, the following pressing challenges  were encountered within the data processing: </a:t>
            </a:r>
            <a:endParaRPr sz="1500" b="1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07" name="Google Shape;107;g327928752e1_0_0"/>
          <p:cNvCxnSpPr/>
          <p:nvPr/>
        </p:nvCxnSpPr>
        <p:spPr>
          <a:xfrm flipH="1">
            <a:off x="1868875" y="3858575"/>
            <a:ext cx="1160700" cy="994800"/>
          </a:xfrm>
          <a:prstGeom prst="bentConnector3">
            <a:avLst>
              <a:gd name="adj1" fmla="val 102587"/>
            </a:avLst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g327928752e1_0_0"/>
          <p:cNvCxnSpPr>
            <a:endCxn id="109" idx="0"/>
          </p:cNvCxnSpPr>
          <p:nvPr/>
        </p:nvCxnSpPr>
        <p:spPr>
          <a:xfrm>
            <a:off x="8817300" y="3843525"/>
            <a:ext cx="1122300" cy="1054200"/>
          </a:xfrm>
          <a:prstGeom prst="bentConnector2">
            <a:avLst/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Google Shape;110;g327928752e1_0_0"/>
          <p:cNvSpPr/>
          <p:nvPr/>
        </p:nvSpPr>
        <p:spPr>
          <a:xfrm>
            <a:off x="959400" y="5090278"/>
            <a:ext cx="159300" cy="14046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327928752e1_0_0"/>
          <p:cNvSpPr/>
          <p:nvPr/>
        </p:nvSpPr>
        <p:spPr>
          <a:xfrm>
            <a:off x="1193300" y="4904575"/>
            <a:ext cx="32187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>
                <a:solidFill>
                  <a:srgbClr val="FFB600"/>
                </a:solidFill>
              </a:rPr>
              <a:t>		 	 	 		</a:t>
            </a:r>
            <a:endParaRPr sz="1200">
              <a:solidFill>
                <a:srgbClr val="FFB6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>
                <a:solidFill>
                  <a:srgbClr val="FFB600"/>
                </a:solidFill>
              </a:rPr>
              <a:t>			</a:t>
            </a:r>
            <a:endParaRPr sz="1200">
              <a:solidFill>
                <a:srgbClr val="FFB6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>
                <a:solidFill>
                  <a:srgbClr val="FFB600"/>
                </a:solidFill>
                <a:highlight>
                  <a:srgbClr val="FFFFFF"/>
                </a:highlight>
              </a:rPr>
              <a:t>				</a:t>
            </a:r>
            <a:endParaRPr sz="1200">
              <a:solidFill>
                <a:srgbClr val="FFB6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Inefficient Data Processing Workflow: </a:t>
            </a:r>
            <a:endParaRPr sz="1200" b="1">
              <a:solidFill>
                <a:srgbClr val="FFB6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2" name="Google Shape;112;g327928752e1_0_0"/>
          <p:cNvSpPr/>
          <p:nvPr/>
        </p:nvSpPr>
        <p:spPr>
          <a:xfrm>
            <a:off x="1193300" y="5494033"/>
            <a:ext cx="2985300" cy="8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The current data processing system is cumbersome and inefficient, leading to delays in accessing critical property information </a:t>
            </a:r>
            <a:endParaRPr sz="12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					</a:t>
            </a:r>
            <a:endParaRPr sz="12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12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3" name="Google Shape;113;g327928752e1_0_0"/>
          <p:cNvSpPr/>
          <p:nvPr/>
        </p:nvSpPr>
        <p:spPr>
          <a:xfrm>
            <a:off x="4774608" y="5424733"/>
            <a:ext cx="2964300" cy="9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This disorganisation complicates data analysis and reporting, making it challenging for agents to derive actionable insights and for management to make informed strategic decisions. </a:t>
            </a:r>
            <a:endParaRPr sz="12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4" name="Google Shape;114;g327928752e1_0_0"/>
          <p:cNvSpPr/>
          <p:nvPr/>
        </p:nvSpPr>
        <p:spPr>
          <a:xfrm>
            <a:off x="4486600" y="5090275"/>
            <a:ext cx="288000" cy="14046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327928752e1_0_0"/>
          <p:cNvSpPr/>
          <p:nvPr/>
        </p:nvSpPr>
        <p:spPr>
          <a:xfrm>
            <a:off x="4801663" y="4828375"/>
            <a:ext cx="32187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 	 	 		</a:t>
            </a:r>
            <a:endParaRPr sz="12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Disparate Datasets and Inconsistent Formats: </a:t>
            </a:r>
            <a:endParaRPr sz="12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6" name="Google Shape;116;g327928752e1_0_0"/>
          <p:cNvSpPr/>
          <p:nvPr/>
        </p:nvSpPr>
        <p:spPr>
          <a:xfrm>
            <a:off x="8142492" y="5368383"/>
            <a:ext cx="2985300" cy="8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The lack of a streamlined data management process lead to compromised data quality, including inaccuracies and outdated information. </a:t>
            </a:r>
            <a:endParaRPr sz="12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9" name="Google Shape;109;g327928752e1_0_0"/>
          <p:cNvSpPr/>
          <p:nvPr/>
        </p:nvSpPr>
        <p:spPr>
          <a:xfrm>
            <a:off x="8410050" y="4897725"/>
            <a:ext cx="30591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 	 	 		</a:t>
            </a:r>
            <a:endParaRPr sz="12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	</a:t>
            </a:r>
            <a:endParaRPr sz="12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		</a:t>
            </a:r>
            <a:endParaRPr sz="12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			</a:t>
            </a:r>
            <a:endParaRPr sz="12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				</a:t>
            </a:r>
            <a:endParaRPr sz="12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Compromised Data Quality</a:t>
            </a:r>
            <a:endParaRPr sz="12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7" name="Google Shape;117;g327928752e1_0_0"/>
          <p:cNvSpPr/>
          <p:nvPr/>
        </p:nvSpPr>
        <p:spPr>
          <a:xfrm>
            <a:off x="8013800" y="5090273"/>
            <a:ext cx="288000" cy="14046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" name="Google Shape;118;g327928752e1_0_0"/>
          <p:cNvCxnSpPr>
            <a:stCxn id="106" idx="2"/>
          </p:cNvCxnSpPr>
          <p:nvPr/>
        </p:nvCxnSpPr>
        <p:spPr>
          <a:xfrm>
            <a:off x="5938625" y="4027200"/>
            <a:ext cx="24000" cy="871500"/>
          </a:xfrm>
          <a:prstGeom prst="straightConnector1">
            <a:avLst/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g327928752e1_0_0"/>
          <p:cNvSpPr txBox="1"/>
          <p:nvPr/>
        </p:nvSpPr>
        <p:spPr>
          <a:xfrm>
            <a:off x="2424750" y="242575"/>
            <a:ext cx="90444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Business Overview &amp; Problems</a:t>
            </a:r>
            <a:endParaRPr sz="33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0" name="Google Shape;120;g327928752e1_0_0"/>
          <p:cNvSpPr txBox="1"/>
          <p:nvPr/>
        </p:nvSpPr>
        <p:spPr>
          <a:xfrm>
            <a:off x="338875" y="1063225"/>
            <a:ext cx="11002500" cy="15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Business Name: </a:t>
            </a:r>
            <a:r>
              <a:rPr lang="en-GB" sz="18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Zipco </a:t>
            </a:r>
            <a:br>
              <a:rPr lang="en-GB"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1. </a:t>
            </a:r>
            <a:r>
              <a:rPr lang="en-GB" sz="1700" b="1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Industry:</a:t>
            </a:r>
            <a:r>
              <a:rPr lang="en-GB" sz="17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 Real Estate Agency</a:t>
            </a:r>
            <a:endParaRPr sz="2000" b="1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2. </a:t>
            </a:r>
            <a:r>
              <a:rPr lang="en-GB" sz="17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success is driven by a deep understanding of consumer behaviour, effective marketing strategies, and a commitment to exceptional customer service.</a:t>
            </a:r>
            <a:endParaRPr sz="1800" b="1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2022986cd5_0_18"/>
          <p:cNvSpPr txBox="1"/>
          <p:nvPr/>
        </p:nvSpPr>
        <p:spPr>
          <a:xfrm>
            <a:off x="2232800" y="320425"/>
            <a:ext cx="90444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Business Objectives &amp; Stack Tools Used</a:t>
            </a:r>
            <a:endParaRPr sz="27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6" name="Google Shape;126;g32022986cd5_0_18"/>
          <p:cNvSpPr txBox="1"/>
          <p:nvPr/>
        </p:nvSpPr>
        <p:spPr>
          <a:xfrm>
            <a:off x="141157" y="3333989"/>
            <a:ext cx="11745300" cy="3524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➢Tools:</a:t>
            </a:r>
            <a:endParaRPr sz="19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1. GitHub 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– Version control and collaboration.</a:t>
            </a:r>
            <a:b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2. </a:t>
            </a:r>
            <a:r>
              <a:rPr lang="en-GB" sz="1800" b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PostgresQL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: a Relational database to store and manage data files during the ETL process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3. Python 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– Data analysis, visualization, and machine learning.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4. VS Code/</a:t>
            </a:r>
            <a:r>
              <a:rPr lang="en-GB" sz="1800" b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Jupyter</a:t>
            </a: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notebook 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– Development and collaboration environment.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5. Tableau: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Visualizes data insights and trends, providing dashboards and analytics for stakeholders.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6</a:t>
            </a: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. </a:t>
            </a:r>
            <a:r>
              <a:rPr lang="en-GB" sz="1800" b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Draw.io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: Used to design architecture for data processing and entity diagram for data modelling. 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7" name="Google Shape;127;g32022986cd5_0_18"/>
          <p:cNvSpPr txBox="1"/>
          <p:nvPr/>
        </p:nvSpPr>
        <p:spPr>
          <a:xfrm>
            <a:off x="223350" y="902125"/>
            <a:ext cx="10824900" cy="26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9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Objectives/ Aims:</a:t>
            </a:r>
            <a:b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1. Real-time Data Collection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– Define goals and address challenges in data acquisition.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2. Efficient Data Processing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– Evaluate data quality and ensure effective data handling.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3. Data Storage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– Manage missing data, outliers, and perform necessary transformations.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4. Scalability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– Implement and train predictive models for pricing optimization.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b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"/>
          <p:cNvSpPr/>
          <p:nvPr/>
        </p:nvSpPr>
        <p:spPr>
          <a:xfrm>
            <a:off x="3086050" y="360518"/>
            <a:ext cx="5776500" cy="679500"/>
          </a:xfrm>
          <a:prstGeom prst="rect">
            <a:avLst/>
          </a:prstGeom>
          <a:noFill/>
          <a:ln w="9525" cap="flat" cmpd="sng">
            <a:solidFill>
              <a:srgbClr val="5ECB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eorgia"/>
              <a:buNone/>
            </a:pPr>
            <a:r>
              <a:rPr lang="en-GB" sz="36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System Architecture</a:t>
            </a:r>
            <a:endParaRPr sz="36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3" name="Google Shape;133;p11"/>
          <p:cNvPicPr preferRelativeResize="0"/>
          <p:nvPr/>
        </p:nvPicPr>
        <p:blipFill rotWithShape="1">
          <a:blip r:embed="rId3"/>
          <a:srcRect b="63417"/>
          <a:stretch/>
        </p:blipFill>
        <p:spPr>
          <a:xfrm>
            <a:off x="332198" y="1428108"/>
            <a:ext cx="11527604" cy="5270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 txBox="1"/>
          <p:nvPr/>
        </p:nvSpPr>
        <p:spPr>
          <a:xfrm>
            <a:off x="6118751" y="2890025"/>
            <a:ext cx="5983500" cy="12006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>
                <a:alpha val="73725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Quick Project Code walkthrough </a:t>
            </a:r>
            <a:endParaRPr sz="360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9" name="Google Shape;13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8850"/>
            <a:ext cx="5665600" cy="491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g32838d06458_0_4"/>
          <p:cNvPicPr preferRelativeResize="0"/>
          <p:nvPr/>
        </p:nvPicPr>
        <p:blipFill>
          <a:blip r:embed="rId3"/>
          <a:srcRect/>
          <a:stretch/>
        </p:blipFill>
        <p:spPr>
          <a:xfrm>
            <a:off x="263610" y="1073972"/>
            <a:ext cx="11664779" cy="535154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</p:pic>
      <p:sp>
        <p:nvSpPr>
          <p:cNvPr id="146" name="Google Shape;146;g32838d06458_0_4"/>
          <p:cNvSpPr txBox="1"/>
          <p:nvPr/>
        </p:nvSpPr>
        <p:spPr>
          <a:xfrm>
            <a:off x="3283875" y="269850"/>
            <a:ext cx="70560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Zipco Data Modeling</a:t>
            </a:r>
            <a:endParaRPr sz="33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g32838d06458_0_4"/>
          <p:cNvPicPr preferRelativeResize="0"/>
          <p:nvPr/>
        </p:nvPicPr>
        <p:blipFill>
          <a:blip r:embed="rId3"/>
          <a:srcRect/>
          <a:stretch/>
        </p:blipFill>
        <p:spPr>
          <a:xfrm>
            <a:off x="263610" y="1435398"/>
            <a:ext cx="11664779" cy="1045231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</p:pic>
      <p:sp>
        <p:nvSpPr>
          <p:cNvPr id="146" name="Google Shape;146;g32838d06458_0_4"/>
          <p:cNvSpPr txBox="1"/>
          <p:nvPr/>
        </p:nvSpPr>
        <p:spPr>
          <a:xfrm>
            <a:off x="2261286" y="269850"/>
            <a:ext cx="9667103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Data Pipeline Automation using Crontab </a:t>
            </a:r>
            <a:endParaRPr sz="33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69353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g32838d06458_0_0"/>
          <p:cNvPicPr preferRelativeResize="0"/>
          <p:nvPr/>
        </p:nvPicPr>
        <p:blipFill>
          <a:blip r:embed="rId3"/>
          <a:srcRect/>
          <a:stretch/>
        </p:blipFill>
        <p:spPr>
          <a:xfrm>
            <a:off x="0" y="981375"/>
            <a:ext cx="12282616" cy="587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32838d06458_0_0"/>
          <p:cNvSpPr txBox="1">
            <a:spLocks noGrp="1"/>
          </p:cNvSpPr>
          <p:nvPr>
            <p:ph type="title"/>
          </p:nvPr>
        </p:nvSpPr>
        <p:spPr>
          <a:xfrm>
            <a:off x="2707325" y="199875"/>
            <a:ext cx="8721600" cy="781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Georgia"/>
                <a:ea typeface="Georgia"/>
                <a:cs typeface="Georgia"/>
                <a:sym typeface="Georgia"/>
              </a:rPr>
              <a:t>                 </a:t>
            </a:r>
            <a:r>
              <a:rPr lang="en-GB" dirty="0">
                <a:solidFill>
                  <a:srgbClr val="F2A40D"/>
                </a:solidFill>
                <a:latin typeface="Georgia"/>
                <a:ea typeface="Georgia"/>
                <a:cs typeface="Georgia"/>
                <a:sym typeface="Georgia"/>
              </a:rPr>
              <a:t>Dashboard</a:t>
            </a:r>
            <a:endParaRPr dirty="0">
              <a:solidFill>
                <a:srgbClr val="F2A40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4" name="Google Shape;154;g32838d06458_0_0"/>
          <p:cNvSpPr txBox="1">
            <a:spLocks noGrp="1"/>
          </p:cNvSpPr>
          <p:nvPr>
            <p:ph type="body" idx="1"/>
          </p:nvPr>
        </p:nvSpPr>
        <p:spPr>
          <a:xfrm>
            <a:off x="838200" y="6141425"/>
            <a:ext cx="10515600" cy="7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2838d06458_1_6"/>
          <p:cNvSpPr txBox="1">
            <a:spLocks noGrp="1"/>
          </p:cNvSpPr>
          <p:nvPr>
            <p:ph type="title"/>
          </p:nvPr>
        </p:nvSpPr>
        <p:spPr>
          <a:xfrm>
            <a:off x="944825" y="563275"/>
            <a:ext cx="10409100" cy="112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2A40D"/>
                </a:solidFill>
                <a:latin typeface="Georgia"/>
                <a:ea typeface="Georgia"/>
                <a:cs typeface="Georgia"/>
                <a:sym typeface="Georgia"/>
              </a:rPr>
              <a:t>Conclusion: Transforming Data Management at Zipco Real Estate Agency</a:t>
            </a:r>
            <a:endParaRPr>
              <a:solidFill>
                <a:srgbClr val="F2A40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1" name="Google Shape;161;g32838d06458_1_6"/>
          <p:cNvSpPr txBox="1">
            <a:spLocks noGrp="1"/>
          </p:cNvSpPr>
          <p:nvPr>
            <p:ph type="body" idx="1"/>
          </p:nvPr>
        </p:nvSpPr>
        <p:spPr>
          <a:xfrm>
            <a:off x="202650" y="2051700"/>
            <a:ext cx="11786700" cy="421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Implemented a robust ETL pipeline that significantly reduced manual workflows, saving time and resources.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Improved Data Quality: Ensured consistent, accurate, and reliable datasets to support decision-making.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Enhanced Decision-Making: Delivered timely access to critical property and market insights, enabling better strategies and client satisfaction.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Cost Efficiency: Automated processes minimized operational costs, allowing for resource reallocation towards growth initiatives.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Scalable and Future-Ready: Built a secure and scalable system equipped to handle increasing data volumes while maintaining high performance.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Competitive Advantage: Empowered Zipco Real Estate Operation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1157</TotalTime>
  <Words>530</Words>
  <Application>Microsoft Macintosh PowerPoint</Application>
  <PresentationFormat>Widescreen</PresentationFormat>
  <Paragraphs>58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Georgia</vt:lpstr>
      <vt:lpstr>Play</vt:lpstr>
      <vt:lpstr>Arial</vt:lpstr>
      <vt:lpstr>Office Theme</vt:lpstr>
      <vt:lpstr>PowerPoint Presentation</vt:lpstr>
      <vt:lpstr>Business Problems: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Dashboard</vt:lpstr>
      <vt:lpstr>Conclusion: Transforming Data Management at Zipco Real Estate Agency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Efemena Ikpro</dc:creator>
  <cp:lastModifiedBy>Microsoft Office User</cp:lastModifiedBy>
  <cp:revision>1</cp:revision>
  <dcterms:created xsi:type="dcterms:W3CDTF">2024-03-07T02:24:36Z</dcterms:created>
  <dcterms:modified xsi:type="dcterms:W3CDTF">2025-03-06T09:13:26Z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2024-12-10T19:13:29Z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75058155-f8e7-4912-bb8a-9e774be50420</vt:lpwstr>
  </property>
  <property fmtid="{D5CDD505-2E9C-101B-9397-08002B2CF9AE}" pid="7" name="MSIP_Label_defa4170-0d19-0005-0004-bc88714345d2_ActionId">
    <vt:lpwstr>06bc28a4-f83c-4b83-9475-0a37a40be33e</vt:lpwstr>
  </property>
  <property fmtid="{D5CDD505-2E9C-101B-9397-08002B2CF9AE}" pid="8" name="MSIP_Label_defa4170-0d19-0005-0004-bc88714345d2_ContentBits">
    <vt:lpwstr>0</vt:lpwstr>
  </property>
</Properties>
</file>